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341" r:id="rId3"/>
    <p:sldId id="342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05" r:id="rId1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BA4"/>
    <a:srgbClr val="009EE0"/>
    <a:srgbClr val="24386A"/>
    <a:srgbClr val="58585A"/>
    <a:srgbClr val="C2252B"/>
    <a:srgbClr val="E2001A"/>
    <a:srgbClr val="003300"/>
    <a:srgbClr val="DAE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AE04F-39FA-452C-B48C-C1406DDFC823}" v="36" dt="2026-04-02T06:46:31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4730" autoAdjust="0"/>
  </p:normalViewPr>
  <p:slideViewPr>
    <p:cSldViewPr>
      <p:cViewPr varScale="1">
        <p:scale>
          <a:sx n="101" d="100"/>
          <a:sy n="101" d="100"/>
        </p:scale>
        <p:origin x="18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60"/>
    </p:cViewPr>
  </p:sorterViewPr>
  <p:notesViewPr>
    <p:cSldViewPr>
      <p:cViewPr varScale="1">
        <p:scale>
          <a:sx n="88" d="100"/>
          <a:sy n="88" d="100"/>
        </p:scale>
        <p:origin x="28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Čížek Jiří (Agritec)" userId="dd1884f5-9038-4ea2-999b-884c487c0bd2" providerId="ADAL" clId="{91466843-B3FB-4ED5-AEB5-78C15CFC039A}"/>
    <pc:docChg chg="undo custSel addSld delSld modSld delMainMaster modMainMaster">
      <pc:chgData name="Čížek Jiří (Agritec)" userId="dd1884f5-9038-4ea2-999b-884c487c0bd2" providerId="ADAL" clId="{91466843-B3FB-4ED5-AEB5-78C15CFC039A}" dt="2026-04-02T06:46:49.969" v="1392" actId="948"/>
      <pc:docMkLst>
        <pc:docMk/>
      </pc:docMkLst>
      <pc:sldChg chg="addSp delSp modSp mod modClrScheme chgLayout">
        <pc:chgData name="Čížek Jiří (Agritec)" userId="dd1884f5-9038-4ea2-999b-884c487c0bd2" providerId="ADAL" clId="{91466843-B3FB-4ED5-AEB5-78C15CFC039A}" dt="2026-03-27T12:25:55.310" v="1384" actId="1076"/>
        <pc:sldMkLst>
          <pc:docMk/>
          <pc:sldMk cId="3888749511" sldId="305"/>
        </pc:sldMkLst>
        <pc:spChg chg="mod">
          <ac:chgData name="Čížek Jiří (Agritec)" userId="dd1884f5-9038-4ea2-999b-884c487c0bd2" providerId="ADAL" clId="{91466843-B3FB-4ED5-AEB5-78C15CFC039A}" dt="2026-03-27T12:07:03.406" v="1251" actId="948"/>
          <ac:spMkLst>
            <pc:docMk/>
            <pc:sldMk cId="3888749511" sldId="305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5:55.310" v="1384" actId="1076"/>
          <ac:spMkLst>
            <pc:docMk/>
            <pc:sldMk cId="3888749511" sldId="305"/>
            <ac:spMk id="4" creationId="{00000000-0000-0000-0000-000000000000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4:55.379" v="1373" actId="2711"/>
        <pc:sldMkLst>
          <pc:docMk/>
          <pc:sldMk cId="3352109945" sldId="306"/>
        </pc:sldMkLst>
        <pc:spChg chg="mod">
          <ac:chgData name="Čížek Jiří (Agritec)" userId="dd1884f5-9038-4ea2-999b-884c487c0bd2" providerId="ADAL" clId="{91466843-B3FB-4ED5-AEB5-78C15CFC039A}" dt="2026-03-27T11:54:07.075" v="1077" actId="1076"/>
          <ac:spMkLst>
            <pc:docMk/>
            <pc:sldMk cId="3352109945" sldId="306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4:55.379" v="1373" actId="2711"/>
          <ac:spMkLst>
            <pc:docMk/>
            <pc:sldMk cId="3352109945" sldId="306"/>
            <ac:spMk id="7" creationId="{00000000-0000-0000-0000-000000000000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5:02.751" v="1374" actId="2711"/>
        <pc:sldMkLst>
          <pc:docMk/>
          <pc:sldMk cId="3298136761" sldId="307"/>
        </pc:sldMkLst>
        <pc:spChg chg="mod">
          <ac:chgData name="Čížek Jiří (Agritec)" userId="dd1884f5-9038-4ea2-999b-884c487c0bd2" providerId="ADAL" clId="{91466843-B3FB-4ED5-AEB5-78C15CFC039A}" dt="2026-03-27T11:48:20.348" v="978" actId="1076"/>
          <ac:spMkLst>
            <pc:docMk/>
            <pc:sldMk cId="3298136761" sldId="307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5:02.751" v="1374" actId="2711"/>
          <ac:spMkLst>
            <pc:docMk/>
            <pc:sldMk cId="3298136761" sldId="307"/>
            <ac:spMk id="7" creationId="{00000000-0000-0000-0000-000000000000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1:48.155" v="1370" actId="2711"/>
        <pc:sldMkLst>
          <pc:docMk/>
          <pc:sldMk cId="1031254613" sldId="308"/>
        </pc:sldMkLst>
        <pc:spChg chg="mod">
          <ac:chgData name="Čížek Jiří (Agritec)" userId="dd1884f5-9038-4ea2-999b-884c487c0bd2" providerId="ADAL" clId="{91466843-B3FB-4ED5-AEB5-78C15CFC039A}" dt="2026-03-27T12:09:21.477" v="1281" actId="1076"/>
          <ac:spMkLst>
            <pc:docMk/>
            <pc:sldMk cId="1031254613" sldId="308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1:48.155" v="1370" actId="2711"/>
          <ac:spMkLst>
            <pc:docMk/>
            <pc:sldMk cId="1031254613" sldId="308"/>
            <ac:spMk id="7" creationId="{00000000-0000-0000-0000-000000000000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1:40.275" v="1369" actId="2711"/>
        <pc:sldMkLst>
          <pc:docMk/>
          <pc:sldMk cId="412272299" sldId="309"/>
        </pc:sldMkLst>
        <pc:spChg chg="mod">
          <ac:chgData name="Čížek Jiří (Agritec)" userId="dd1884f5-9038-4ea2-999b-884c487c0bd2" providerId="ADAL" clId="{91466843-B3FB-4ED5-AEB5-78C15CFC039A}" dt="2026-03-27T12:08:40.352" v="1261" actId="14100"/>
          <ac:spMkLst>
            <pc:docMk/>
            <pc:sldMk cId="412272299" sldId="309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1:40.275" v="1369" actId="2711"/>
          <ac:spMkLst>
            <pc:docMk/>
            <pc:sldMk cId="412272299" sldId="309"/>
            <ac:spMk id="7" creationId="{00000000-0000-0000-0000-000000000000}"/>
          </ac:spMkLst>
        </pc:spChg>
        <pc:spChg chg="mod ord">
          <ac:chgData name="Čížek Jiří (Agritec)" userId="dd1884f5-9038-4ea2-999b-884c487c0bd2" providerId="ADAL" clId="{91466843-B3FB-4ED5-AEB5-78C15CFC039A}" dt="2026-03-27T12:13:55.707" v="1298" actId="700"/>
          <ac:spMkLst>
            <pc:docMk/>
            <pc:sldMk cId="412272299" sldId="309"/>
            <ac:spMk id="13315" creationId="{A6466AE6-A136-770F-237E-896DEA1CBC86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13:55.707" v="1298" actId="700"/>
        <pc:sldMkLst>
          <pc:docMk/>
          <pc:sldMk cId="1607929400" sldId="310"/>
        </pc:sldMkLst>
        <pc:spChg chg="mod">
          <ac:chgData name="Čížek Jiří (Agritec)" userId="dd1884f5-9038-4ea2-999b-884c487c0bd2" providerId="ADAL" clId="{91466843-B3FB-4ED5-AEB5-78C15CFC039A}" dt="2026-03-27T12:08:04.517" v="1258" actId="948"/>
          <ac:spMkLst>
            <pc:docMk/>
            <pc:sldMk cId="1607929400" sldId="310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05:09.348" v="1232" actId="1076"/>
          <ac:spMkLst>
            <pc:docMk/>
            <pc:sldMk cId="1607929400" sldId="310"/>
            <ac:spMk id="7" creationId="{00000000-0000-0000-0000-000000000000}"/>
          </ac:spMkLst>
        </pc:spChg>
        <pc:spChg chg="mod ord">
          <ac:chgData name="Čížek Jiří (Agritec)" userId="dd1884f5-9038-4ea2-999b-884c487c0bd2" providerId="ADAL" clId="{91466843-B3FB-4ED5-AEB5-78C15CFC039A}" dt="2026-03-27T12:13:55.707" v="1298" actId="700"/>
          <ac:spMkLst>
            <pc:docMk/>
            <pc:sldMk cId="1607929400" sldId="310"/>
            <ac:spMk id="13315" creationId="{A6466AE6-A136-770F-237E-896DEA1CBC86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5:35.819" v="1381" actId="2711"/>
        <pc:sldMkLst>
          <pc:docMk/>
          <pc:sldMk cId="525323699" sldId="311"/>
        </pc:sldMkLst>
        <pc:spChg chg="mod">
          <ac:chgData name="Čížek Jiří (Agritec)" userId="dd1884f5-9038-4ea2-999b-884c487c0bd2" providerId="ADAL" clId="{91466843-B3FB-4ED5-AEB5-78C15CFC039A}" dt="2026-03-27T12:07:47.672" v="1257" actId="1076"/>
          <ac:spMkLst>
            <pc:docMk/>
            <pc:sldMk cId="525323699" sldId="311"/>
            <ac:spMk id="2" creationId="{00000000-0000-0000-0000-000000000000}"/>
          </ac:spMkLst>
        </pc:spChg>
        <pc:spChg chg="add del mod">
          <ac:chgData name="Čížek Jiří (Agritec)" userId="dd1884f5-9038-4ea2-999b-884c487c0bd2" providerId="ADAL" clId="{91466843-B3FB-4ED5-AEB5-78C15CFC039A}" dt="2026-03-27T12:25:35.819" v="1381" actId="2711"/>
          <ac:spMkLst>
            <pc:docMk/>
            <pc:sldMk cId="525323699" sldId="311"/>
            <ac:spMk id="7" creationId="{00000000-0000-0000-0000-000000000000}"/>
          </ac:spMkLst>
        </pc:spChg>
      </pc:sldChg>
      <pc:sldChg chg="addSp delSp modSp mod modClrScheme chgLayout">
        <pc:chgData name="Čížek Jiří (Agritec)" userId="dd1884f5-9038-4ea2-999b-884c487c0bd2" providerId="ADAL" clId="{91466843-B3FB-4ED5-AEB5-78C15CFC039A}" dt="2026-03-27T12:25:43.128" v="1382" actId="2711"/>
        <pc:sldMkLst>
          <pc:docMk/>
          <pc:sldMk cId="1830709710" sldId="312"/>
        </pc:sldMkLst>
        <pc:spChg chg="mod">
          <ac:chgData name="Čížek Jiří (Agritec)" userId="dd1884f5-9038-4ea2-999b-884c487c0bd2" providerId="ADAL" clId="{91466843-B3FB-4ED5-AEB5-78C15CFC039A}" dt="2026-03-27T12:07:29.500" v="1253" actId="6549"/>
          <ac:spMkLst>
            <pc:docMk/>
            <pc:sldMk cId="1830709710" sldId="312"/>
            <ac:spMk id="2" creationId="{00000000-0000-0000-0000-000000000000}"/>
          </ac:spMkLst>
        </pc:spChg>
        <pc:spChg chg="mod">
          <ac:chgData name="Čížek Jiří (Agritec)" userId="dd1884f5-9038-4ea2-999b-884c487c0bd2" providerId="ADAL" clId="{91466843-B3FB-4ED5-AEB5-78C15CFC039A}" dt="2026-03-27T12:25:43.128" v="1382" actId="2711"/>
          <ac:spMkLst>
            <pc:docMk/>
            <pc:sldMk cId="1830709710" sldId="312"/>
            <ac:spMk id="7" creationId="{00000000-0000-0000-0000-000000000000}"/>
          </ac:spMkLst>
        </pc:spChg>
      </pc:sldChg>
      <pc:sldChg chg="addSp delSp modSp add mod modClrScheme chgLayout">
        <pc:chgData name="Čížek Jiří (Agritec)" userId="dd1884f5-9038-4ea2-999b-884c487c0bd2" providerId="ADAL" clId="{91466843-B3FB-4ED5-AEB5-78C15CFC039A}" dt="2026-03-27T12:22:00.035" v="1371" actId="2711"/>
        <pc:sldMkLst>
          <pc:docMk/>
          <pc:sldMk cId="3031940541" sldId="341"/>
        </pc:sldMkLst>
        <pc:spChg chg="add mod">
          <ac:chgData name="Čížek Jiří (Agritec)" userId="dd1884f5-9038-4ea2-999b-884c487c0bd2" providerId="ADAL" clId="{91466843-B3FB-4ED5-AEB5-78C15CFC039A}" dt="2026-03-27T12:22:00.035" v="1371" actId="2711"/>
          <ac:spMkLst>
            <pc:docMk/>
            <pc:sldMk cId="3031940541" sldId="341"/>
            <ac:spMk id="3" creationId="{48502726-7F18-5C5F-274A-233287E7F7F0}"/>
          </ac:spMkLst>
        </pc:spChg>
        <pc:spChg chg="mod ord">
          <ac:chgData name="Čížek Jiří (Agritec)" userId="dd1884f5-9038-4ea2-999b-884c487c0bd2" providerId="ADAL" clId="{91466843-B3FB-4ED5-AEB5-78C15CFC039A}" dt="2026-03-27T12:13:55.707" v="1298" actId="700"/>
          <ac:spMkLst>
            <pc:docMk/>
            <pc:sldMk cId="3031940541" sldId="341"/>
            <ac:spMk id="13315" creationId="{08F7A021-B2AD-1F1D-F456-26CF922F4864}"/>
          </ac:spMkLst>
        </pc:spChg>
        <pc:graphicFrameChg chg="add mod ord modGraphic">
          <ac:chgData name="Čížek Jiří (Agritec)" userId="dd1884f5-9038-4ea2-999b-884c487c0bd2" providerId="ADAL" clId="{91466843-B3FB-4ED5-AEB5-78C15CFC039A}" dt="2026-03-27T12:04:14.332" v="1225" actId="1035"/>
          <ac:graphicFrameMkLst>
            <pc:docMk/>
            <pc:sldMk cId="3031940541" sldId="341"/>
            <ac:graphicFrameMk id="2" creationId="{01F30BE7-8E06-FA5A-D693-1A585FD5170C}"/>
          </ac:graphicFrameMkLst>
        </pc:graphicFrameChg>
      </pc:sldChg>
      <pc:sldChg chg="addSp modSp new mod">
        <pc:chgData name="Čížek Jiří (Agritec)" userId="dd1884f5-9038-4ea2-999b-884c487c0bd2" providerId="ADAL" clId="{91466843-B3FB-4ED5-AEB5-78C15CFC039A}" dt="2026-04-02T06:46:49.969" v="1392" actId="948"/>
        <pc:sldMkLst>
          <pc:docMk/>
          <pc:sldMk cId="1484594790" sldId="342"/>
        </pc:sldMkLst>
        <pc:spChg chg="add mod">
          <ac:chgData name="Čížek Jiří (Agritec)" userId="dd1884f5-9038-4ea2-999b-884c487c0bd2" providerId="ADAL" clId="{91466843-B3FB-4ED5-AEB5-78C15CFC039A}" dt="2026-04-02T06:46:49.969" v="1392" actId="948"/>
          <ac:spMkLst>
            <pc:docMk/>
            <pc:sldMk cId="1484594790" sldId="342"/>
            <ac:spMk id="2" creationId="{DFC007D6-3F7E-188D-44BA-6D5348D1AA9A}"/>
          </ac:spMkLst>
        </pc:spChg>
      </pc:sldChg>
      <pc:sldMasterChg chg="modSp modSldLayout">
        <pc:chgData name="Čížek Jiří (Agritec)" userId="dd1884f5-9038-4ea2-999b-884c487c0bd2" providerId="ADAL" clId="{91466843-B3FB-4ED5-AEB5-78C15CFC039A}" dt="2026-03-27T12:15:30.277" v="1303" actId="1076"/>
        <pc:sldMasterMkLst>
          <pc:docMk/>
          <pc:sldMasterMk cId="0" sldId="2147483648"/>
        </pc:sldMasterMkLst>
        <pc:sldLayoutChg chg="modSp">
          <pc:chgData name="Čížek Jiří (Agritec)" userId="dd1884f5-9038-4ea2-999b-884c487c0bd2" providerId="ADAL" clId="{91466843-B3FB-4ED5-AEB5-78C15CFC039A}" dt="2026-03-27T12:03:06.968" v="1217" actId="735"/>
          <pc:sldLayoutMkLst>
            <pc:docMk/>
            <pc:sldMasterMk cId="0" sldId="2147483648"/>
            <pc:sldLayoutMk cId="2148617548" sldId="2147484237"/>
          </pc:sldLayoutMkLst>
        </pc:sldLayoutChg>
        <pc:sldLayoutChg chg="modSp">
          <pc:chgData name="Čížek Jiří (Agritec)" userId="dd1884f5-9038-4ea2-999b-884c487c0bd2" providerId="ADAL" clId="{91466843-B3FB-4ED5-AEB5-78C15CFC039A}" dt="2026-03-27T12:03:31.971" v="1219" actId="735"/>
          <pc:sldLayoutMkLst>
            <pc:docMk/>
            <pc:sldMasterMk cId="0" sldId="2147483648"/>
            <pc:sldLayoutMk cId="518569954" sldId="2147484239"/>
          </pc:sldLayoutMkLst>
        </pc:sldLayoutChg>
        <pc:sldLayoutChg chg="addSp delSp modSp mod">
          <pc:chgData name="Čížek Jiří (Agritec)" userId="dd1884f5-9038-4ea2-999b-884c487c0bd2" providerId="ADAL" clId="{91466843-B3FB-4ED5-AEB5-78C15CFC039A}" dt="2026-03-27T12:15:30.277" v="1303" actId="1076"/>
          <pc:sldLayoutMkLst>
            <pc:docMk/>
            <pc:sldMasterMk cId="0" sldId="2147483648"/>
            <pc:sldLayoutMk cId="1682861697" sldId="2147484247"/>
          </pc:sldLayoutMkLst>
          <pc:picChg chg="add mod">
            <ac:chgData name="Čížek Jiří (Agritec)" userId="dd1884f5-9038-4ea2-999b-884c487c0bd2" providerId="ADAL" clId="{91466843-B3FB-4ED5-AEB5-78C15CFC039A}" dt="2026-03-27T12:15:30.277" v="1303" actId="1076"/>
            <ac:picMkLst>
              <pc:docMk/>
              <pc:sldMasterMk cId="0" sldId="2147483648"/>
              <pc:sldLayoutMk cId="1682861697" sldId="2147484247"/>
              <ac:picMk id="7" creationId="{9757B761-DD7D-3041-1C72-F7C47060573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3FBB1C1-C001-73C7-35E3-8D51163F41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B53CF4-58B7-E563-76C9-89967F042B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C0795C-AEC7-44DC-ADEA-59E0CDBAF21C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F83EFF-566F-2CD3-028D-1FFE946A9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E3CA7E-4BEE-C99A-D29D-92DB87E40D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ED520AF-8E3A-435E-B865-96F565048E1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3522D5A-6F73-6CEB-8F90-CB8F1D61B9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62BBC87-A2E0-8B23-DB9D-FFCF260652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F77F7C-6A30-419E-ACCD-F43C4522C4ED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415E720-073D-0F29-26BD-47AB0C6A0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0DA405A-19FF-A93B-5874-7E634277F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44EE06-4970-78E0-6213-28C0C2F4B1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7C9ECB-5F33-343D-F0D4-8218CB8C0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52E2AF2-2BD4-4E8E-97ED-92F4DCE0E8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048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5B7D4-743E-2763-632C-12ED383D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B9EB2BD-D0F3-E37C-71D2-66878C357F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00B4CB0B-C4AA-8F4C-FEF9-EAC12CF23A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61502EB8-FDF2-E7B1-3A04-821A9874D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909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7274C49C-03DD-6E07-FB6A-B471736D1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299BCB17-5D94-BE50-3BC7-729A943C3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124A6D6A-4645-87C7-6CBE-D7965B6BD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225C3A4-A5A9-49CA-A1CD-154AFB9854EC}" type="slidenum">
              <a:rPr lang="cs-CZ" altLang="cs-CZ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o.cz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GRAFIKA\AVO\Foto\avo-rez2013-web\avo-rez2013-74.jpg">
            <a:extLst>
              <a:ext uri="{FF2B5EF4-FFF2-40B4-BE49-F238E27FC236}">
                <a16:creationId xmlns:a16="http://schemas.microsoft.com/office/drawing/2014/main" id="{E65C985F-FFA7-4243-1974-D2CAE5636B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/>
          <a:stretch>
            <a:fillRect/>
          </a:stretch>
        </p:blipFill>
        <p:spPr bwMode="auto">
          <a:xfrm>
            <a:off x="3489325" y="714375"/>
            <a:ext cx="50625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úhlý trojúhelník 5">
            <a:extLst>
              <a:ext uri="{FF2B5EF4-FFF2-40B4-BE49-F238E27FC236}">
                <a16:creationId xmlns:a16="http://schemas.microsoft.com/office/drawing/2014/main" id="{DBB419DC-DB16-8C24-FF47-2BF0DB2BFCFA}"/>
              </a:ext>
            </a:extLst>
          </p:cNvPr>
          <p:cNvSpPr/>
          <p:nvPr userDrawn="1"/>
        </p:nvSpPr>
        <p:spPr>
          <a:xfrm>
            <a:off x="3214688" y="428625"/>
            <a:ext cx="5357812" cy="57150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" name="Picture 2" descr="E:\GRAFIKA\AVO\FINAL_Corporate_identity\AVO-Logo_stare_jina_barva.png">
            <a:hlinkClick r:id="rId3"/>
            <a:extLst>
              <a:ext uri="{FF2B5EF4-FFF2-40B4-BE49-F238E27FC236}">
                <a16:creationId xmlns:a16="http://schemas.microsoft.com/office/drawing/2014/main" id="{117E4DC1-B4B2-F7FC-2795-D2E7507BB4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GRAFIKA\AVO\Newsletter\pyramidovy_trojuhelnik.png">
            <a:extLst>
              <a:ext uri="{FF2B5EF4-FFF2-40B4-BE49-F238E27FC236}">
                <a16:creationId xmlns:a16="http://schemas.microsoft.com/office/drawing/2014/main" id="{B57B7BDB-D089-1483-C612-6FCA497BDD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9">
            <a:extLst>
              <a:ext uri="{FF2B5EF4-FFF2-40B4-BE49-F238E27FC236}">
                <a16:creationId xmlns:a16="http://schemas.microsoft.com/office/drawing/2014/main" id="{82792CE1-819B-99ED-8EA8-FA38B04988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11" name="Zástupný symbol pro text 22"/>
          <p:cNvSpPr>
            <a:spLocks noGrp="1"/>
          </p:cNvSpPr>
          <p:nvPr>
            <p:ph type="body" sz="quarter" idx="12"/>
          </p:nvPr>
        </p:nvSpPr>
        <p:spPr>
          <a:xfrm>
            <a:off x="571472" y="3214687"/>
            <a:ext cx="4857784" cy="714380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12" name="Zástupný symbol pro text 22"/>
          <p:cNvSpPr>
            <a:spLocks noGrp="1"/>
          </p:cNvSpPr>
          <p:nvPr>
            <p:ph type="body" sz="quarter" idx="13"/>
          </p:nvPr>
        </p:nvSpPr>
        <p:spPr>
          <a:xfrm>
            <a:off x="571472" y="4000504"/>
            <a:ext cx="4857784" cy="714380"/>
          </a:xfrm>
        </p:spPr>
        <p:txBody>
          <a:bodyPr/>
          <a:lstStyle>
            <a:lvl1pPr marL="1588" indent="-1588" algn="l">
              <a:buNone/>
              <a:defRPr sz="2200" b="0" i="1" baseline="0">
                <a:solidFill>
                  <a:srgbClr val="009EE0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</a:t>
            </a:r>
          </a:p>
        </p:txBody>
      </p:sp>
    </p:spTree>
    <p:extLst>
      <p:ext uri="{BB962C8B-B14F-4D97-AF65-F5344CB8AC3E}">
        <p14:creationId xmlns:p14="http://schemas.microsoft.com/office/powerpoint/2010/main" val="2148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54951-E3A1-2E29-1037-DD4E18E9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FE14B3-6053-41C5-B841-95DDED5E593B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31E896-8D0E-A8A7-D85D-2C3BBD19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A81F8B-BEFC-FB9F-4CB8-65AFD558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401E4-8100-407C-B2CA-DB6AFE3317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39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B6C09E-DF2A-1621-B00E-B5C371A3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1063F5-2FB7-426F-A669-1F17A81B1F77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5EF2C0-525C-8A5F-9A35-846EB959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3C929-22B5-6B4C-6D72-3F7F07E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73599C-3660-4477-B8B1-5379304CC8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22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GRAFIKA\AVO\Foto\avo-rez2013-web\avo-rez2013-74.jpg">
            <a:extLst>
              <a:ext uri="{FF2B5EF4-FFF2-40B4-BE49-F238E27FC236}">
                <a16:creationId xmlns:a16="http://schemas.microsoft.com/office/drawing/2014/main" id="{76D92146-2E54-E638-4BB3-7F260B3455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14375"/>
            <a:ext cx="770572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úhlý trojúhelník 5">
            <a:extLst>
              <a:ext uri="{FF2B5EF4-FFF2-40B4-BE49-F238E27FC236}">
                <a16:creationId xmlns:a16="http://schemas.microsoft.com/office/drawing/2014/main" id="{7089AAAC-0EAF-01CD-0DF9-6FE535A49054}"/>
              </a:ext>
            </a:extLst>
          </p:cNvPr>
          <p:cNvSpPr/>
          <p:nvPr userDrawn="1"/>
        </p:nvSpPr>
        <p:spPr>
          <a:xfrm flipV="1">
            <a:off x="357188" y="500063"/>
            <a:ext cx="8286750" cy="55006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5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id="{902A08DF-3CBE-A584-7F29-301DAE1C7C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2395538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GRAFIKA\AVO\Newsletter\pyramidovy_trojuhelnik.png">
            <a:extLst>
              <a:ext uri="{FF2B5EF4-FFF2-40B4-BE49-F238E27FC236}">
                <a16:creationId xmlns:a16="http://schemas.microsoft.com/office/drawing/2014/main" id="{1A23C08B-73A7-F258-8FD1-5B5963310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>
            <a:extLst>
              <a:ext uri="{FF2B5EF4-FFF2-40B4-BE49-F238E27FC236}">
                <a16:creationId xmlns:a16="http://schemas.microsoft.com/office/drawing/2014/main" id="{4B3EE876-7099-35F1-34EB-2947630D2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5929313"/>
            <a:ext cx="24288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altLang="cs-CZ">
                <a:solidFill>
                  <a:srgbClr val="1B5BA4"/>
                </a:solidFill>
                <a:latin typeface="Calibri" pitchFamily="34" charset="0"/>
              </a:rPr>
              <a:t>www.avo.cz</a:t>
            </a:r>
          </a:p>
          <a:p>
            <a:pPr eaLnBrk="1" hangingPunct="1">
              <a:defRPr/>
            </a:pPr>
            <a:endParaRPr lang="cs-CZ" altLang="cs-CZ">
              <a:solidFill>
                <a:srgbClr val="1B5BA4"/>
              </a:solidFill>
              <a:latin typeface="Calibri" pitchFamily="34" charset="0"/>
            </a:endParaRP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1"/>
          </p:nvPr>
        </p:nvSpPr>
        <p:spPr>
          <a:xfrm>
            <a:off x="571472" y="2786058"/>
            <a:ext cx="4000518" cy="1857387"/>
          </a:xfrm>
        </p:spPr>
        <p:txBody>
          <a:bodyPr/>
          <a:lstStyle>
            <a:lvl1pPr marL="1588" indent="-1588" algn="l">
              <a:buNone/>
              <a:defRPr sz="2800" b="1" baseline="0">
                <a:solidFill>
                  <a:srgbClr val="24386A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219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formace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id="{8D7D33C3-83EE-EA91-3DE0-9F98235CC7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198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id="{22F598D2-56F7-DD60-DBEA-CEAD4C686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4722" y="2214554"/>
            <a:ext cx="8189244" cy="4143404"/>
          </a:xfrm>
        </p:spPr>
        <p:txBody>
          <a:bodyPr/>
          <a:lstStyle>
            <a:lvl1pPr marL="0" indent="0" algn="just">
              <a:buNone/>
              <a:defRPr sz="1400">
                <a:solidFill>
                  <a:srgbClr val="58585A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5185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rmace-text Agrit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id="{8D7D33C3-83EE-EA91-3DE0-9F98235CC7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198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id="{22F598D2-56F7-DD60-DBEA-CEAD4C686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757B761-DD7D-3041-1C72-F7C4706057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224" y="116632"/>
            <a:ext cx="2472684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GRAFIKA\AVO\FINAL_Corporate_identity\AVO-Logo_stare_jina_barva.png">
            <a:extLst>
              <a:ext uri="{FF2B5EF4-FFF2-40B4-BE49-F238E27FC236}">
                <a16:creationId xmlns:a16="http://schemas.microsoft.com/office/drawing/2014/main" id="{AD7DBB5D-0717-290C-3ADF-1DB20606B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71500"/>
            <a:ext cx="1198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id="{55DB91AA-08EB-0CA6-2C17-DF2325D96F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6286500" y="4475163"/>
            <a:ext cx="28575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14554"/>
            <a:ext cx="8115328" cy="3911609"/>
          </a:xfrm>
        </p:spPr>
        <p:txBody>
          <a:bodyPr/>
          <a:lstStyle>
            <a:lvl1pPr>
              <a:buClr>
                <a:srgbClr val="009EE0"/>
              </a:buClr>
              <a:buFont typeface="Wingdings 3" pitchFamily="18" charset="2"/>
              <a:buChar char=""/>
              <a:defRPr sz="1400">
                <a:solidFill>
                  <a:srgbClr val="58585A"/>
                </a:solidFill>
                <a:latin typeface="+mn-lt"/>
              </a:defRPr>
            </a:lvl1pPr>
            <a:lvl2pPr>
              <a:buClr>
                <a:srgbClr val="1B5BA4"/>
              </a:buClr>
              <a:buFont typeface="Calibri" pitchFamily="34" charset="0"/>
              <a:buChar char="›"/>
              <a:defRPr sz="1400">
                <a:solidFill>
                  <a:srgbClr val="58585A"/>
                </a:solidFill>
                <a:latin typeface="+mn-lt"/>
              </a:defRPr>
            </a:lvl2pPr>
            <a:lvl3pPr>
              <a:buClr>
                <a:srgbClr val="58585A"/>
              </a:buClr>
              <a:buFont typeface="Calibri" pitchFamily="34" charset="0"/>
              <a:buChar char="‐"/>
              <a:defRPr sz="1400">
                <a:solidFill>
                  <a:srgbClr val="58585A"/>
                </a:solidFill>
                <a:latin typeface="+mn-lt"/>
              </a:defRPr>
            </a:lvl3pPr>
            <a:lvl4pPr>
              <a:defRPr sz="1400">
                <a:solidFill>
                  <a:srgbClr val="58585A"/>
                </a:solidFill>
                <a:latin typeface="+mn-lt"/>
              </a:defRPr>
            </a:lvl4pPr>
            <a:lvl5pPr>
              <a:defRPr sz="1400">
                <a:solidFill>
                  <a:srgbClr val="58585A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Nadpis 1"/>
          <p:cNvSpPr>
            <a:spLocks noGrp="1"/>
          </p:cNvSpPr>
          <p:nvPr>
            <p:ph type="ctrTitle"/>
          </p:nvPr>
        </p:nvSpPr>
        <p:spPr>
          <a:xfrm>
            <a:off x="460844" y="1714488"/>
            <a:ext cx="8183121" cy="433406"/>
          </a:xfrm>
        </p:spPr>
        <p:txBody>
          <a:bodyPr/>
          <a:lstStyle>
            <a:lvl1pPr algn="l">
              <a:defRPr sz="2800" b="1">
                <a:solidFill>
                  <a:srgbClr val="24386A"/>
                </a:solidFill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1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pozadi_a4_sirka.png">
            <a:extLst>
              <a:ext uri="{FF2B5EF4-FFF2-40B4-BE49-F238E27FC236}">
                <a16:creationId xmlns:a16="http://schemas.microsoft.com/office/drawing/2014/main" id="{2CA394EF-12B5-C691-0F51-AF17260B0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3123"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E:\GRAFIKA\AVO\Newsletter\pyramidovy_trojuhelnik.png">
            <a:extLst>
              <a:ext uri="{FF2B5EF4-FFF2-40B4-BE49-F238E27FC236}">
                <a16:creationId xmlns:a16="http://schemas.microsoft.com/office/drawing/2014/main" id="{1FE908E5-8445-4BC0-6FE1-744F0A1D3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6"/>
          <a:stretch>
            <a:fillRect/>
          </a:stretch>
        </p:blipFill>
        <p:spPr bwMode="auto">
          <a:xfrm>
            <a:off x="5072063" y="3462338"/>
            <a:ext cx="4071937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6">
            <a:extLst>
              <a:ext uri="{FF2B5EF4-FFF2-40B4-BE49-F238E27FC236}">
                <a16:creationId xmlns:a16="http://schemas.microsoft.com/office/drawing/2014/main" id="{02F56F0C-F217-97E4-6C6F-0A40C0A0AD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1500" y="4699000"/>
            <a:ext cx="8001000" cy="1230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schemeClr val="bg1"/>
                </a:solidFill>
                <a:latin typeface="Arcon" pitchFamily="2" charset="77"/>
              </a:rPr>
              <a:t>Asociace výzkumných organizací (AVO)</a:t>
            </a: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Novotného Lávka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cs-CZ" altLang="cs-CZ" sz="1600" dirty="0">
                <a:solidFill>
                  <a:srgbClr val="009EE0"/>
                </a:solidFill>
                <a:latin typeface="Arcon" pitchFamily="2" charset="77"/>
              </a:rPr>
              <a:t>Praha 1</a:t>
            </a:r>
          </a:p>
          <a:p>
            <a:pPr eaLnBrk="1" hangingPunct="1">
              <a:defRPr/>
            </a:pPr>
            <a:r>
              <a:rPr lang="cs-CZ" altLang="cs-CZ" sz="1600" dirty="0" err="1">
                <a:solidFill>
                  <a:srgbClr val="009EE0"/>
                </a:solidFill>
                <a:latin typeface="Arcon" pitchFamily="2" charset="77"/>
              </a:rPr>
              <a:t>www.avo.cz</a:t>
            </a:r>
            <a:endParaRPr lang="cs-CZ" altLang="cs-CZ" sz="1600" dirty="0">
              <a:solidFill>
                <a:srgbClr val="009EE0"/>
              </a:solidFill>
              <a:latin typeface="Arcon" pitchFamily="2" charset="77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34" y="1785927"/>
            <a:ext cx="8072494" cy="2000263"/>
          </a:xfrm>
        </p:spPr>
        <p:txBody>
          <a:bodyPr/>
          <a:lstStyle>
            <a:lvl1pPr marL="0" indent="0">
              <a:buNone/>
              <a:defRPr sz="1400" i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891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F2C14206-BAE7-E23C-38C2-612DD32E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DA8851-2D28-4A94-9908-A74B7B425CD2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00088A9-D46E-58BD-F856-A97D0964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5C61740-0302-AD28-9E28-68316B11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99FCF1-0289-4354-B8FD-86BF8348EC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66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FD4A92C-0329-648A-F12E-81CEE659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915814-27F9-468E-87F0-A977C4AAFB6C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055EC69-7DE1-8BFD-3E77-C35F1C22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609753B-2488-F349-FFDE-7979846A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1A5EA3-412A-434F-83C6-122B979630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A28E027-1E1E-C212-933C-DABBF6BD5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57C463-7DD5-45B7-BB39-A3CA449ABA70}" type="datetimeFigureOut">
              <a:rPr lang="cs-CZ"/>
              <a:pPr>
                <a:defRPr/>
              </a:pPr>
              <a:t>02.04.2026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401FFF1-99F3-9646-A137-274DB90A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E741105-077D-8BA8-A9AD-62A334B6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CA30C-2A9E-4F92-94E8-CCBDF939285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31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18939DB-6F3A-7675-1F6C-74EFB84EB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6FDBB541-1884-37BE-1EDA-2CDFCA00D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F91C050-9E0B-2F3A-6DAA-B4DA1E975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E40377-8B3F-4F92-AB77-A5E4F12056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7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konyprolidi.c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2"/>
          </p:nvPr>
        </p:nvSpPr>
        <p:spPr>
          <a:xfrm>
            <a:off x="539552" y="3212976"/>
            <a:ext cx="5656712" cy="1798489"/>
          </a:xfrm>
        </p:spPr>
        <p:txBody>
          <a:bodyPr/>
          <a:lstStyle/>
          <a:p>
            <a:r>
              <a:rPr lang="cs-CZ" sz="3600" dirty="0"/>
              <a:t>Prezentace členů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9913" y="2060847"/>
            <a:ext cx="4896544" cy="358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0" marR="174625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jednoletá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vli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atší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egetační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je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napadení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vln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vní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kmín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vým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ojedinělé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co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nejdří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jaře, skli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eň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oncem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září,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začát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října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vysoké,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poléhání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proti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opadávání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nažek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177165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odolná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proti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napadení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omple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em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list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skvrnitostí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kmínu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s.</a:t>
            </a:r>
            <a:r>
              <a:rPr lang="cs-CZ" sz="1600" spc="-434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2022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ocenění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Zlatý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klas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Zemi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živitelce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2023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11760" y="1019389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spcAft>
                <a:spcPts val="1200"/>
              </a:spcAft>
            </a:pP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K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m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í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n</a:t>
            </a:r>
            <a:r>
              <a:rPr lang="cs-CZ" b="1" spc="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ko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řenný</a:t>
            </a:r>
            <a:endParaRPr lang="cs-CZ" b="1" spc="-35" dirty="0">
              <a:solidFill>
                <a:schemeClr val="accent6">
                  <a:lumMod val="50000"/>
                </a:schemeClr>
              </a:solidFill>
              <a:latin typeface="+mn-lt"/>
              <a:cs typeface="Verdana"/>
            </a:endParaRPr>
          </a:p>
          <a:p>
            <a:pPr marR="5080" algn="ctr">
              <a:spcAft>
                <a:spcPts val="1200"/>
              </a:spcAft>
            </a:pPr>
            <a:r>
              <a:rPr lang="cs-CZ" b="1" spc="-3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Aklei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–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b="1" spc="-3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jarní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</a:t>
            </a:r>
            <a:r>
              <a:rPr lang="cs-CZ" b="1" spc="-35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drůda</a:t>
            </a:r>
            <a:endParaRPr lang="cs-CZ" b="1" dirty="0">
              <a:solidFill>
                <a:schemeClr val="accent6">
                  <a:lumMod val="50000"/>
                </a:schemeClr>
              </a:solidFill>
              <a:latin typeface="+mn-lt"/>
              <a:cs typeface="Verdan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43" y="3903698"/>
            <a:ext cx="1755412" cy="17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7"/>
            <a:ext cx="2427734" cy="16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435" y="4992246"/>
            <a:ext cx="1808475" cy="18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7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44825"/>
            <a:ext cx="8784976" cy="273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20000"/>
              </a:lnSpc>
              <a:spcBef>
                <a:spcPts val="0"/>
              </a:spcBef>
            </a:pP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Zastupujeme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odavatele: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olska,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F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ancie,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Německa,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Uk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aji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Itálie.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>
              <a:lnSpc>
                <a:spcPct val="120000"/>
              </a:lnSpc>
              <a:spcBef>
                <a:spcPts val="0"/>
              </a:spcBef>
            </a:pP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Legislativa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pro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pěstování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opí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setého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č.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167/1998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19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návy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látkách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některých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dalších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508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č.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219/2003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19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uvádění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oběhu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osi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sad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pěst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rostlin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 některých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(zá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oběhu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osi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sad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y)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Znění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zá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viz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například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ww</a:t>
            </a:r>
            <a:r>
              <a:rPr lang="cs-CZ" sz="1600" spc="-85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w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.za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o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  <a:hlinkClick r:id="rId3"/>
              </a:rPr>
              <a:t>yprolidi.cz.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2700" marR="1233805">
              <a:lnSpc>
                <a:spcPct val="120000"/>
              </a:lnSpc>
              <a:spcBef>
                <a:spcPts val="0"/>
              </a:spcBef>
            </a:pP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Námi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nabí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onopí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setého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jsou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ané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Společném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atalogu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odrůd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druhů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emědělských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plodin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2" y="5433502"/>
            <a:ext cx="2176971" cy="141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3502"/>
            <a:ext cx="3896246" cy="138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23280" y="1056018"/>
            <a:ext cx="2497440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5905"/>
              </a:lnSpc>
            </a:pPr>
            <a:r>
              <a:rPr lang="cs-CZ" b="1" spc="-40" dirty="0">
                <a:solidFill>
                  <a:schemeClr val="accent3">
                    <a:lumMod val="50000"/>
                  </a:schemeClr>
                </a:solidFill>
                <a:latin typeface="+mn-lt"/>
                <a:cs typeface="Verdana"/>
              </a:rPr>
              <a:t>Kono</a:t>
            </a:r>
            <a:r>
              <a:rPr lang="cs-CZ" b="1" spc="-30" dirty="0">
                <a:solidFill>
                  <a:schemeClr val="accent3">
                    <a:lumMod val="50000"/>
                  </a:schemeClr>
                </a:solidFill>
                <a:latin typeface="+mn-lt"/>
                <a:cs typeface="Verdana"/>
              </a:rPr>
              <a:t>pí</a:t>
            </a:r>
            <a:r>
              <a:rPr lang="cs-CZ" b="1" spc="-5" dirty="0">
                <a:solidFill>
                  <a:schemeClr val="accent3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30" dirty="0">
                <a:solidFill>
                  <a:schemeClr val="accent3">
                    <a:lumMod val="50000"/>
                  </a:schemeClr>
                </a:solidFill>
                <a:latin typeface="+mn-lt"/>
                <a:cs typeface="Verdana"/>
              </a:rPr>
              <a:t>seté</a:t>
            </a:r>
            <a:endParaRPr lang="cs-CZ" dirty="0">
              <a:solidFill>
                <a:schemeClr val="accent3">
                  <a:lumMod val="50000"/>
                </a:schemeClr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887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C39EB-5771-314E-3EF6-6436FE91E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1F30BE7-8E06-FA5A-D693-1A585FD51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641520"/>
              </p:ext>
            </p:extLst>
          </p:nvPr>
        </p:nvGraphicFramePr>
        <p:xfrm>
          <a:off x="212725" y="1700808"/>
          <a:ext cx="7599634" cy="501588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71923">
                  <a:extLst>
                    <a:ext uri="{9D8B030D-6E8A-4147-A177-3AD203B41FA5}">
                      <a16:colId xmlns:a16="http://schemas.microsoft.com/office/drawing/2014/main" val="3007662396"/>
                    </a:ext>
                  </a:extLst>
                </a:gridCol>
                <a:gridCol w="3674078">
                  <a:extLst>
                    <a:ext uri="{9D8B030D-6E8A-4147-A177-3AD203B41FA5}">
                      <a16:colId xmlns:a16="http://schemas.microsoft.com/office/drawing/2014/main" val="2174413449"/>
                    </a:ext>
                  </a:extLst>
                </a:gridCol>
                <a:gridCol w="3453633">
                  <a:extLst>
                    <a:ext uri="{9D8B030D-6E8A-4147-A177-3AD203B41FA5}">
                      <a16:colId xmlns:a16="http://schemas.microsoft.com/office/drawing/2014/main" val="810103032"/>
                    </a:ext>
                  </a:extLst>
                </a:gridCol>
              </a:tblGrid>
              <a:tr h="1870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Rok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oceněno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205793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2001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přadného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VENICA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36352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2007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AMON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666752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2010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Grand Prix </a:t>
                      </a:r>
                      <a:r>
                        <a:rPr lang="cs-CZ" sz="1000" b="1" u="none" strike="noStrike" dirty="0" err="1">
                          <a:effectLst/>
                        </a:rPr>
                        <a:t>Techagro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AMON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90860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2011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Flora Olomouc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 místo za nejlépe řešenou expozici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310707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2013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Flora Olomouc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 ředitele za ucelenou expozici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12690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2013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RACIOL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755751"/>
                  </a:ext>
                </a:extLst>
              </a:tr>
              <a:tr h="309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2014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 časopisu Úroda za inovaci v rostlinné výrobě (</a:t>
                      </a:r>
                      <a:r>
                        <a:rPr lang="cs-CZ" sz="1000" b="1" u="none" strike="noStrike" dirty="0" err="1">
                          <a:effectLst/>
                        </a:rPr>
                        <a:t>Techagro</a:t>
                      </a:r>
                      <a:r>
                        <a:rPr lang="cs-CZ" sz="1000" b="1" u="none" strike="noStrike" dirty="0">
                          <a:effectLst/>
                        </a:rPr>
                        <a:t>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kmínu ozimého </a:t>
                      </a:r>
                      <a:r>
                        <a:rPr lang="cs-CZ" sz="1000" b="1" u="none" strike="noStrike" dirty="0" err="1">
                          <a:effectLst/>
                        </a:rPr>
                        <a:t>APRIM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663295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2014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Grand Prix </a:t>
                      </a:r>
                      <a:r>
                        <a:rPr lang="cs-CZ" sz="1000" b="1" u="none" strike="noStrike" dirty="0" err="1">
                          <a:effectLst/>
                        </a:rPr>
                        <a:t>Techagro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kmínu ozimého </a:t>
                      </a:r>
                      <a:r>
                        <a:rPr lang="cs-CZ" sz="1000" b="1" u="none" strike="noStrike" dirty="0" err="1">
                          <a:effectLst/>
                        </a:rPr>
                        <a:t>APRIM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368808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2015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Flora Olomouc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000" b="1" u="none" strike="noStrike" dirty="0">
                          <a:effectLst/>
                        </a:rPr>
                        <a:t>1. místo </a:t>
                      </a:r>
                      <a:r>
                        <a:rPr lang="cs-CZ" sz="1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za nejlépe řešenou expozici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83749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2015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kmínu ozimého </a:t>
                      </a:r>
                      <a:r>
                        <a:rPr lang="cs-CZ" sz="1000" b="1" u="none" strike="noStrike" dirty="0" err="1">
                          <a:effectLst/>
                        </a:rPr>
                        <a:t>APRIM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12659"/>
                  </a:ext>
                </a:extLst>
              </a:tr>
              <a:tr h="309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2015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– Uznání ministra zemědělství a předsedy </a:t>
                      </a:r>
                      <a:r>
                        <a:rPr lang="cs-CZ" sz="1000" b="1" u="none" strike="noStrike" dirty="0" err="1">
                          <a:effectLst/>
                        </a:rPr>
                        <a:t>ČAZV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Za odrůdu ozimého kmínu </a:t>
                      </a:r>
                      <a:r>
                        <a:rPr lang="cs-CZ" sz="1000" b="1" u="none" strike="noStrike" dirty="0" err="1">
                          <a:effectLst/>
                        </a:rPr>
                        <a:t>APRIM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16770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2017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Flora Olomouc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Diplom za 1. místo v kategorii vystavovatelé v expozici </a:t>
                      </a:r>
                      <a:r>
                        <a:rPr lang="cs-CZ" sz="1000" b="1" u="none" strike="noStrike" dirty="0" err="1">
                          <a:effectLst/>
                        </a:rPr>
                        <a:t>PELERO</a:t>
                      </a:r>
                      <a:r>
                        <a:rPr lang="cs-CZ" sz="1000" b="1" u="none" strike="noStrike" dirty="0">
                          <a:effectLst/>
                        </a:rPr>
                        <a:t> CZ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788888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>
                          <a:effectLst/>
                        </a:rPr>
                        <a:t>2017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 města Šumperka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Životní prostředí a ekologie – AGRITEC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289066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2018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Grand Prix </a:t>
                      </a:r>
                      <a:r>
                        <a:rPr lang="cs-CZ" sz="1000" b="1" u="none" strike="noStrike" dirty="0" err="1">
                          <a:effectLst/>
                        </a:rPr>
                        <a:t>Techagro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Mapy rezistence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97621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2018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AGRAM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83195"/>
                  </a:ext>
                </a:extLst>
              </a:tr>
              <a:tr h="309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2018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Země živitelka – Uznání ministra zemědělství a předsedy </a:t>
                      </a:r>
                      <a:r>
                        <a:rPr lang="cs-CZ" sz="1000" b="1" u="none" strike="noStrike" dirty="0" err="1">
                          <a:effectLst/>
                        </a:rPr>
                        <a:t>ČAZV</a:t>
                      </a:r>
                      <a:r>
                        <a:rPr lang="cs-CZ" sz="1000" b="1" u="none" strike="noStrike" dirty="0">
                          <a:effectLst/>
                        </a:rPr>
                        <a:t> 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Marie Bjelková za Komplexní metodiku pěstování konopí setého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641037"/>
                  </a:ext>
                </a:extLst>
              </a:tr>
              <a:tr h="30996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 err="1">
                          <a:effectLst/>
                        </a:rPr>
                        <a:t>European</a:t>
                      </a:r>
                      <a:r>
                        <a:rPr lang="cs-CZ" sz="1000" b="1" u="none" strike="noStrike" dirty="0">
                          <a:effectLst/>
                        </a:rPr>
                        <a:t> </a:t>
                      </a:r>
                      <a:r>
                        <a:rPr lang="cs-CZ" sz="1000" b="1" u="none" strike="noStrike" dirty="0" err="1">
                          <a:effectLst/>
                        </a:rPr>
                        <a:t>Seed</a:t>
                      </a:r>
                      <a:r>
                        <a:rPr lang="cs-CZ" sz="1000" b="1" u="none" strike="noStrike" dirty="0">
                          <a:effectLst/>
                        </a:rPr>
                        <a:t> – 20 nejinovativnějších odrůd rostlin roku 2020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AGRAM</a:t>
                      </a:r>
                      <a:endParaRPr lang="cs-CZ" sz="1000" b="1" i="0" u="none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69076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Flora Olomouc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 za netradiční rukodělné zpracování expozice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434515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ASTELLA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90966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2023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kmínu </a:t>
                      </a:r>
                      <a:r>
                        <a:rPr lang="cs-CZ" sz="1000" b="1" u="none" strike="noStrike" dirty="0" err="1">
                          <a:effectLst/>
                        </a:rPr>
                        <a:t>AKLEI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956761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2024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Cena časopisu Úroda za inovaci v rostlinné výrobě (</a:t>
                      </a:r>
                      <a:r>
                        <a:rPr lang="cs-CZ" sz="1000" b="1" u="none" strike="noStrike" dirty="0" err="1">
                          <a:effectLst/>
                        </a:rPr>
                        <a:t>Techagro</a:t>
                      </a:r>
                      <a:r>
                        <a:rPr lang="cs-CZ" sz="1000" b="1" u="none" strike="noStrike" dirty="0">
                          <a:effectLst/>
                        </a:rPr>
                        <a:t>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Odrůda olejného lnu </a:t>
                      </a:r>
                      <a:r>
                        <a:rPr lang="cs-CZ" sz="1000" b="1" u="none" strike="noStrike" dirty="0" err="1">
                          <a:effectLst/>
                        </a:rPr>
                        <a:t>ASTELLA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287111"/>
                  </a:ext>
                </a:extLst>
              </a:tr>
              <a:tr h="19387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2024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Zlatý klas s kytičkou (Země živitelka)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1" u="none" strike="noStrike" dirty="0" err="1">
                          <a:effectLst/>
                        </a:rPr>
                        <a:t>Agrotechnologie</a:t>
                      </a:r>
                      <a:r>
                        <a:rPr lang="pl-PL" sz="1000" b="1" u="none" strike="noStrike" dirty="0">
                          <a:effectLst/>
                        </a:rPr>
                        <a:t> </a:t>
                      </a:r>
                      <a:r>
                        <a:rPr lang="pl-PL" sz="1000" b="1" u="none" strike="noStrike" dirty="0" err="1">
                          <a:effectLst/>
                        </a:rPr>
                        <a:t>založená</a:t>
                      </a:r>
                      <a:r>
                        <a:rPr lang="pl-PL" sz="1000" b="1" u="none" strike="noStrike" dirty="0">
                          <a:effectLst/>
                        </a:rPr>
                        <a:t> na </a:t>
                      </a:r>
                      <a:r>
                        <a:rPr lang="pl-PL" sz="1000" b="1" u="none" strike="noStrike" dirty="0" err="1">
                          <a:effectLst/>
                        </a:rPr>
                        <a:t>biopeletizaci</a:t>
                      </a:r>
                      <a:r>
                        <a:rPr lang="pl-PL" sz="1000" b="1" u="none" strike="noStrike" dirty="0">
                          <a:effectLst/>
                        </a:rPr>
                        <a:t> </a:t>
                      </a:r>
                      <a:r>
                        <a:rPr lang="pl-PL" sz="1000" b="1" u="none" strike="noStrike" dirty="0" err="1">
                          <a:effectLst/>
                        </a:rPr>
                        <a:t>osiva</a:t>
                      </a:r>
                      <a:r>
                        <a:rPr lang="pl-PL" sz="1000" b="1" u="none" strike="noStrike" dirty="0">
                          <a:effectLst/>
                        </a:rPr>
                        <a:t> </a:t>
                      </a:r>
                      <a:r>
                        <a:rPr lang="pl-PL" sz="1000" b="1" u="none" strike="noStrike" dirty="0" err="1">
                          <a:effectLst/>
                        </a:rPr>
                        <a:t>hrachu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123554"/>
                  </a:ext>
                </a:extLst>
              </a:tr>
              <a:tr h="1584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2025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Klasa – národní značka kvality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000" b="1" u="none" strike="noStrike" dirty="0">
                          <a:effectLst/>
                        </a:rPr>
                        <a:t>Kmín kořenný celý </a:t>
                      </a:r>
                      <a:r>
                        <a:rPr lang="cs-CZ" sz="1000" b="1" u="none" strike="noStrike" dirty="0" err="1">
                          <a:effectLst/>
                        </a:rPr>
                        <a:t>APRIM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5" marR="6185" marT="618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91338"/>
                  </a:ext>
                </a:extLst>
              </a:tr>
            </a:tbl>
          </a:graphicData>
        </a:graphic>
      </p:graphicFrame>
      <p:sp>
        <p:nvSpPr>
          <p:cNvPr id="13315" name="Podnadpis 4">
            <a:extLst>
              <a:ext uri="{FF2B5EF4-FFF2-40B4-BE49-F238E27FC236}">
                <a16:creationId xmlns:a16="http://schemas.microsoft.com/office/drawing/2014/main" id="{08F7A021-B2AD-1F1D-F456-26CF922F486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214563"/>
            <a:ext cx="8189913" cy="4143375"/>
          </a:xfrm>
        </p:spPr>
        <p:txBody>
          <a:bodyPr/>
          <a:lstStyle/>
          <a:p>
            <a:endParaRPr lang="cs-CZ" sz="1600" b="1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AutoShape 5" descr="https://powerpoint.officeapps.live.com/pods/GetClipboardImage.ashx?Id=1ce906c9-ca6b-4371-b055-4b9a6b64c51a&amp;DC=PIE1&amp;pkey=758b80b3-9487-48ef-a15c-bc015291291d&amp;wdwaccluster=PIE1">
            <a:extLst>
              <a:ext uri="{FF2B5EF4-FFF2-40B4-BE49-F238E27FC236}">
                <a16:creationId xmlns:a16="http://schemas.microsoft.com/office/drawing/2014/main" id="{F8BE08CA-9DFA-E361-6C73-86DF8F536B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8502726-7F18-5C5F-274A-233287E7F7F0}"/>
              </a:ext>
            </a:extLst>
          </p:cNvPr>
          <p:cNvSpPr/>
          <p:nvPr/>
        </p:nvSpPr>
        <p:spPr>
          <a:xfrm>
            <a:off x="2411760" y="1010839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Ocenění </a:t>
            </a:r>
            <a:r>
              <a:rPr lang="cs-CZ" b="1" dirty="0" err="1">
                <a:solidFill>
                  <a:srgbClr val="2E5395"/>
                </a:solidFill>
                <a:latin typeface="+mn-lt"/>
                <a:cs typeface="Verdana"/>
              </a:rPr>
              <a:t>Agritecu</a:t>
            </a:r>
            <a:endParaRPr kumimoji="0" lang="cs-CZ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19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FC007D6-3F7E-188D-44BA-6D5348D1AA9A}"/>
              </a:ext>
            </a:extLst>
          </p:cNvPr>
          <p:cNvSpPr txBox="1"/>
          <p:nvPr/>
        </p:nvSpPr>
        <p:spPr>
          <a:xfrm>
            <a:off x="395536" y="1721570"/>
            <a:ext cx="83529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dirty="0"/>
              <a:t>Metodiky</a:t>
            </a:r>
          </a:p>
          <a:p>
            <a:pPr>
              <a:spcAft>
                <a:spcPts val="600"/>
              </a:spcAft>
            </a:pPr>
            <a:r>
              <a:rPr lang="cs-CZ" sz="1400" dirty="0"/>
              <a:t>LUDVÍKOVÁ, M., HORÁČEK, J., DOSTÁLOVÁ, R. Metodika detekce nositelů odolnosti vůči </a:t>
            </a:r>
            <a:r>
              <a:rPr lang="cs-CZ" sz="1400" dirty="0" err="1"/>
              <a:t>výrůstkové</a:t>
            </a:r>
            <a:r>
              <a:rPr lang="cs-CZ" sz="1400" dirty="0"/>
              <a:t> mozaice (</a:t>
            </a:r>
            <a:r>
              <a:rPr lang="cs-CZ" sz="1400" dirty="0" err="1"/>
              <a:t>PEMV</a:t>
            </a:r>
            <a:r>
              <a:rPr lang="cs-CZ" sz="1400" dirty="0"/>
              <a:t>) a padlí u hrachu (</a:t>
            </a:r>
            <a:r>
              <a:rPr lang="cs-CZ" sz="1400" dirty="0" err="1"/>
              <a:t>Pisum</a:t>
            </a:r>
            <a:r>
              <a:rPr lang="cs-CZ" sz="1400" dirty="0"/>
              <a:t> </a:t>
            </a:r>
            <a:r>
              <a:rPr lang="cs-CZ" sz="1400" dirty="0" err="1"/>
              <a:t>sativum</a:t>
            </a:r>
            <a:r>
              <a:rPr lang="cs-CZ" sz="1400" dirty="0"/>
              <a:t> L.). 1. vyd. Šumperk: Agritec, 2025. ISBN 978-80-87360-79-8 [PDF].</a:t>
            </a:r>
          </a:p>
          <a:p>
            <a:pPr>
              <a:spcAft>
                <a:spcPts val="600"/>
              </a:spcAft>
            </a:pPr>
            <a:r>
              <a:rPr lang="cs-CZ" sz="1400" dirty="0"/>
              <a:t>SEIDENGLANZ, M., LUDVÍKOVÁ, M., BLAŽEK, L., ŠAFÁŘ, J., KOŘÍNEK, J., KOLAŘÍK, P., HRUDOVÁ, E., HANÁKOVÁ BEČVÁŘOVÁ, P., PLACHKÁ, E., ČIHÁNKOVÁ, L. Ověření efektu </a:t>
            </a:r>
            <a:r>
              <a:rPr lang="cs-CZ" sz="1400" dirty="0" err="1"/>
              <a:t>PBO</a:t>
            </a:r>
            <a:r>
              <a:rPr lang="cs-CZ" sz="1400" dirty="0"/>
              <a:t> na nárůst citlivosti k pyretroidům u vybraných druhů řepko-</a:t>
            </a:r>
            <a:r>
              <a:rPr lang="cs-CZ" sz="1400" dirty="0" err="1"/>
              <a:t>vých</a:t>
            </a:r>
            <a:r>
              <a:rPr lang="cs-CZ" sz="1400" dirty="0"/>
              <a:t> škůdců vykazujících různé úrovně rezistence k této skupině insekticidů. 1. vyd. Šumperk: Agritec, 2025. ISBN 978-80-87360-80-4.</a:t>
            </a:r>
          </a:p>
          <a:p>
            <a:pPr>
              <a:spcAft>
                <a:spcPts val="600"/>
              </a:spcAft>
            </a:pPr>
            <a:r>
              <a:rPr lang="cs-CZ" sz="1400" dirty="0"/>
              <a:t>SEIDENGLANZ, M., KOŘÍNEK, J., HRUDOVÁ, E., KOLAŘÍK, P., LUDVÍKOVÁ, M., BLAŽEK, L., ČIHÁNKOVÁ, L., HANÁKOVÁ BEČVÁŘOVÁ, P., PLACHKÁ, E., KVAPILOVÁ, B. Testování synergického efektu fungicidů ze skupiny inhibitorů </a:t>
            </a:r>
            <a:r>
              <a:rPr lang="cs-CZ" sz="1400" dirty="0" err="1"/>
              <a:t>demetylace</a:t>
            </a:r>
            <a:r>
              <a:rPr lang="cs-CZ" sz="1400" dirty="0"/>
              <a:t> (</a:t>
            </a:r>
            <a:r>
              <a:rPr lang="cs-CZ" sz="1400" dirty="0" err="1"/>
              <a:t>DMIs</a:t>
            </a:r>
            <a:r>
              <a:rPr lang="cs-CZ" sz="1400" dirty="0"/>
              <a:t>) na účinnost pyretroidů na blýskáčka řepkového, krytonosce čtyřzubého a dřepčíka olejkového. 1. vyd. Šumperk: Agritec, 2025. ISBN 978-80-87360-81-1.</a:t>
            </a:r>
          </a:p>
          <a:p>
            <a:pPr>
              <a:spcAft>
                <a:spcPts val="600"/>
              </a:spcAft>
            </a:pPr>
            <a:r>
              <a:rPr lang="cs-CZ" sz="1400" dirty="0"/>
              <a:t>PETR ŠKARPA et al. Zvýšení výnosu a nutriční hodnoty vybraných genotypů hrachu hnojením a agronomickou </a:t>
            </a:r>
            <a:r>
              <a:rPr lang="cs-CZ" sz="1400" dirty="0" err="1"/>
              <a:t>biofortifikací</a:t>
            </a:r>
            <a:r>
              <a:rPr lang="cs-CZ" sz="1400" dirty="0"/>
              <a:t>. Brno: MENDELU, 2022. ISBN online: 978-80-7509-882-5 | </a:t>
            </a:r>
            <a:r>
              <a:rPr lang="cs-CZ" sz="1400" dirty="0" err="1"/>
              <a:t>DOI</a:t>
            </a:r>
            <a:r>
              <a:rPr lang="cs-CZ" sz="1400" dirty="0"/>
              <a:t>: 10.11118/978-80-7509-882-5.</a:t>
            </a:r>
          </a:p>
          <a:p>
            <a:pPr>
              <a:spcAft>
                <a:spcPts val="600"/>
              </a:spcAft>
            </a:pPr>
            <a:r>
              <a:rPr lang="cs-CZ" sz="1400" dirty="0"/>
              <a:t>KOCOUREK, FRANTIŠEK et al. Biologické metody hodnocení rezistence škůdců k insekticidům a </a:t>
            </a:r>
            <a:r>
              <a:rPr lang="cs-CZ" sz="1400" dirty="0" err="1"/>
              <a:t>antirezistentní</a:t>
            </a:r>
            <a:r>
              <a:rPr lang="cs-CZ" sz="1400" dirty="0"/>
              <a:t> strategie: certifikovaná metodika. Vydání: první. Praha: Výzkumný ústav</a:t>
            </a:r>
            <a:br>
              <a:rPr lang="cs-CZ" sz="1400" dirty="0"/>
            </a:br>
            <a:r>
              <a:rPr lang="cs-CZ" sz="1400" dirty="0"/>
              <a:t>rostlinné výroby, </a:t>
            </a:r>
            <a:r>
              <a:rPr lang="cs-CZ" sz="1400" dirty="0" err="1"/>
              <a:t>v.v.i</a:t>
            </a:r>
            <a:r>
              <a:rPr lang="cs-CZ" sz="1400" dirty="0"/>
              <a:t>., 2020. 100 stran. Certifikovaná metodika. ISBN 978-80-7427-334-6.</a:t>
            </a:r>
          </a:p>
          <a:p>
            <a:pPr>
              <a:spcAft>
                <a:spcPts val="600"/>
              </a:spcAft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8459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79912" y="1916832"/>
            <a:ext cx="4896544" cy="430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hnědá,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hmotnost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tisíce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nízké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výnos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číslo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oleje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skladba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mastných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kyselin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nezměněna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linol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nízký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alfa-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linolen</a:t>
            </a:r>
            <a:r>
              <a:rPr lang="cs-CZ" sz="1600" spc="-5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8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květu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bílá, 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vě</a:t>
            </a:r>
            <a:r>
              <a:rPr lang="cs-CZ" sz="1600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dic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vitého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t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aru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31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s.</a:t>
            </a:r>
            <a:r>
              <a:rPr lang="cs-CZ" sz="1600" spc="-221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3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2020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lnSpc>
                <a:spcPts val="1864"/>
              </a:lnSpc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časopisu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Úr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Za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inovaci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rostlinné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výro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bě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(</a:t>
            </a:r>
            <a:r>
              <a:rPr lang="cs-CZ" sz="1600" b="1" spc="8" dirty="0" err="1">
                <a:solidFill>
                  <a:schemeClr val="tx2"/>
                </a:solidFill>
                <a:latin typeface="+mn-lt"/>
                <a:cs typeface="Verdana"/>
              </a:rPr>
              <a:t>Techagro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,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2024)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lnSpc>
                <a:spcPts val="1864"/>
              </a:lnSpc>
              <a:spcBef>
                <a:spcPts val="191"/>
              </a:spcBef>
              <a:buFont typeface="Verdana"/>
              <a:buChar char="•"/>
              <a:tabLst>
                <a:tab pos="187899" algn="l"/>
              </a:tabLst>
            </a:pP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ocenění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Zlatý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klas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Zemi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8" dirty="0">
                <a:solidFill>
                  <a:schemeClr val="tx2"/>
                </a:solidFill>
                <a:latin typeface="+mn-lt"/>
                <a:cs typeface="Verdana"/>
              </a:rPr>
              <a:t>živitelce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2021</a:t>
            </a:r>
            <a:endParaRPr lang="cs-CZ" dirty="0"/>
          </a:p>
        </p:txBody>
      </p:sp>
      <p:sp>
        <p:nvSpPr>
          <p:cNvPr id="5" name="object 5"/>
          <p:cNvSpPr/>
          <p:nvPr/>
        </p:nvSpPr>
        <p:spPr>
          <a:xfrm>
            <a:off x="238843" y="1988840"/>
            <a:ext cx="2617721" cy="219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83303" y="4293096"/>
            <a:ext cx="1696182" cy="1566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04" y="5024102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411760" y="1010839"/>
            <a:ext cx="4320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0" cap="none" spc="-30" normalizeH="0" baseline="0" noProof="0" dirty="0" err="1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Astella</a:t>
            </a:r>
            <a:r>
              <a:rPr kumimoji="0" lang="cs-CZ" b="1" i="0" u="none" strike="noStrike" kern="0" cap="none" spc="-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40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–</a:t>
            </a:r>
            <a:r>
              <a:rPr kumimoji="0" lang="cs-CZ" b="1" i="0" u="none" strike="noStrike" kern="0" cap="none" spc="-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3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středně</a:t>
            </a:r>
            <a:r>
              <a:rPr kumimoji="0" lang="cs-CZ" b="1" i="0" u="none" strike="noStrike" kern="0" cap="none" spc="-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3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raná</a:t>
            </a:r>
            <a:r>
              <a:rPr kumimoji="0" lang="cs-CZ" b="1" i="0" u="none" strike="noStrike" kern="0" cap="none" spc="-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 </a:t>
            </a:r>
            <a:r>
              <a:rPr kumimoji="0" lang="cs-CZ" b="1" i="0" u="none" strike="noStrike" kern="0" cap="none" spc="-40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o</a:t>
            </a:r>
            <a:r>
              <a:rPr kumimoji="0" lang="cs-CZ" b="1" i="0" u="none" strike="noStrike" kern="0" cap="none" spc="-35" normalizeH="0" baseline="0" noProof="0" dirty="0">
                <a:ln>
                  <a:noFill/>
                </a:ln>
                <a:solidFill>
                  <a:srgbClr val="2E5395"/>
                </a:solidFill>
                <a:effectLst/>
                <a:uLnTx/>
                <a:uFillTx/>
                <a:latin typeface="+mn-lt"/>
                <a:ea typeface="+mj-ea"/>
              </a:rPr>
              <a:t>drůda</a:t>
            </a:r>
            <a:endParaRPr kumimoji="0" lang="cs-CZ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1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89061" y="2127459"/>
            <a:ext cx="50460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semen hnědá, vysoký výnos semen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rostliny středně vysoké, stonek odolný proti poléhání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jodové číslo 175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vyšší odolnost kořenů a báze stonku k chorobám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nejvyšší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lignanů</a:t>
            </a: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 kyseliny alfa-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linolenové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a linolové středně vysoký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velmi nízký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kyanogenních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glykosidů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květu modrá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 společností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Research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s.r.o.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registrována v roce 2017</a:t>
            </a: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ocenění Zlatý klas na Zemi živitelce 2018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44" y="5047605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79712" y="1005902"/>
            <a:ext cx="51845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spc="-35" dirty="0" err="1">
                <a:solidFill>
                  <a:srgbClr val="2F5495"/>
                </a:solidFill>
                <a:latin typeface="+mn-lt"/>
              </a:rPr>
              <a:t>Agr</a:t>
            </a:r>
            <a:r>
              <a:rPr lang="cs-CZ" b="1" spc="-40" dirty="0" err="1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55" dirty="0" err="1">
                <a:solidFill>
                  <a:srgbClr val="2F5495"/>
                </a:solidFill>
                <a:latin typeface="+mn-lt"/>
              </a:rPr>
              <a:t>m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25" dirty="0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ná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o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80618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1969716" cy="196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1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15348" y="1932771"/>
            <a:ext cx="504608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    bar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žlutá,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hmotnost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tisíce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   	   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rostli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výnos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semen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tuku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jod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číslo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–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141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skladba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mastných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kyselin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změněna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linol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vysoký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obsah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kyseli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alfa-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linolen</a:t>
            </a:r>
            <a:r>
              <a:rPr lang="cs-CZ" sz="1600" spc="-10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vé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elmi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nízký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bar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květu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středně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modrá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vyšlechtěná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společností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Plant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esearch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s.</a:t>
            </a:r>
            <a:r>
              <a:rPr lang="cs-CZ" sz="1600" spc="-434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..</a:t>
            </a:r>
            <a:r>
              <a:rPr lang="cs-CZ" sz="1600" spc="-20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00000"/>
              </a:lnSpc>
              <a:spcBef>
                <a:spcPts val="375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registr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vána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roce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2016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93" y="4954593"/>
            <a:ext cx="1779511" cy="18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979712" y="990614"/>
            <a:ext cx="51845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           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spc="-30" dirty="0" err="1">
                <a:solidFill>
                  <a:srgbClr val="2E5395"/>
                </a:solidFill>
                <a:latin typeface="+mn-lt"/>
              </a:rPr>
              <a:t>Agri</a:t>
            </a:r>
            <a:r>
              <a:rPr lang="cs-CZ" b="1" spc="-40" dirty="0" err="1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20" dirty="0" err="1">
                <a:solidFill>
                  <a:srgbClr val="2E5395"/>
                </a:solidFill>
                <a:latin typeface="+mn-lt"/>
              </a:rPr>
              <a:t>l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středně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p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0" dirty="0">
                <a:solidFill>
                  <a:srgbClr val="2E5395"/>
                </a:solidFill>
                <a:latin typeface="+mn-lt"/>
              </a:rPr>
              <a:t>zdní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880320" cy="192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0448"/>
            <a:ext cx="1799973" cy="17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id="{A6466AE6-A136-770F-237E-896DEA1CBC8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214563"/>
            <a:ext cx="8189913" cy="4143375"/>
          </a:xfrm>
        </p:spPr>
        <p:txBody>
          <a:bodyPr/>
          <a:lstStyle/>
          <a:p>
            <a:endParaRPr lang="cs-CZ" sz="1600" b="1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283968" y="2070831"/>
            <a:ext cx="4579168" cy="3913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semen žlutá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rostliny nízké až středně vysoké, odolné k poléhání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vysoký výnos semen a tuku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jodové číslo středně vysoké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obsah kyseliny alfa-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linolenové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a linolové středně vysoký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velmi nízký obsah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kyanogenních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glykosidů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vyšší odolnost k chorobám kořenů a báze stonku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barva květu modrá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vyšlechtěná společností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Agritec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8" dirty="0" err="1">
                <a:solidFill>
                  <a:schemeClr val="tx2"/>
                </a:solidFill>
                <a:latin typeface="+mn-lt"/>
                <a:cs typeface="Verdana"/>
              </a:rPr>
              <a:t>Research</a:t>
            </a: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 s.r.o.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registrována v roce 2011</a:t>
            </a:r>
          </a:p>
          <a:p>
            <a:pPr marL="187575" indent="-181107">
              <a:lnSpc>
                <a:spcPct val="120000"/>
              </a:lnSpc>
              <a:buFont typeface="Verdana"/>
              <a:buChar char="•"/>
              <a:tabLst>
                <a:tab pos="187899" algn="l"/>
              </a:tabLst>
            </a:pPr>
            <a:r>
              <a:rPr lang="cs-CZ" sz="1600" spc="8" dirty="0">
                <a:solidFill>
                  <a:schemeClr val="tx2"/>
                </a:solidFill>
                <a:latin typeface="+mn-lt"/>
                <a:cs typeface="Verdana"/>
              </a:rPr>
              <a:t>ocenění Zlatý klas na Zemi živitelce 2013</a:t>
            </a:r>
          </a:p>
        </p:txBody>
      </p:sp>
      <p:sp>
        <p:nvSpPr>
          <p:cNvPr id="7" name="Obdélník 6"/>
          <p:cNvSpPr/>
          <p:nvPr/>
        </p:nvSpPr>
        <p:spPr>
          <a:xfrm>
            <a:off x="2627784" y="1005599"/>
            <a:ext cx="38884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o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lejný</a:t>
            </a:r>
            <a:r>
              <a:rPr lang="cs-CZ" b="1" spc="-30" dirty="0">
                <a:solidFill>
                  <a:srgbClr val="2E5395"/>
                </a:solidFill>
                <a:latin typeface="+mn-lt"/>
              </a:rPr>
              <a:t>     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spc="-30" dirty="0" err="1">
                <a:solidFill>
                  <a:srgbClr val="2E5395"/>
                </a:solidFill>
                <a:latin typeface="+mn-lt"/>
              </a:rPr>
              <a:t>Raci</a:t>
            </a:r>
            <a:r>
              <a:rPr lang="cs-CZ" b="1" spc="-40" dirty="0" err="1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20" dirty="0" err="1">
                <a:solidFill>
                  <a:srgbClr val="2E5395"/>
                </a:solidFill>
                <a:latin typeface="+mn-lt"/>
              </a:rPr>
              <a:t>l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středně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raná</a:t>
            </a:r>
            <a:r>
              <a:rPr lang="cs-CZ" b="1" spc="-5" dirty="0">
                <a:solidFill>
                  <a:srgbClr val="2E53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E5395"/>
                </a:solidFill>
                <a:latin typeface="+mn-lt"/>
              </a:rPr>
              <a:t>o</a:t>
            </a:r>
            <a:r>
              <a:rPr lang="cs-CZ" b="1" spc="-35" dirty="0">
                <a:solidFill>
                  <a:srgbClr val="2E53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" y="4293096"/>
            <a:ext cx="1799973" cy="17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3905"/>
            <a:ext cx="3034354" cy="20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07" y="5117819"/>
            <a:ext cx="2207579" cy="17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Podnadpis 4">
            <a:extLst>
              <a:ext uri="{FF2B5EF4-FFF2-40B4-BE49-F238E27FC236}">
                <a16:creationId xmlns:a16="http://schemas.microsoft.com/office/drawing/2014/main" id="{A6466AE6-A136-770F-237E-896DEA1CBC8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214563"/>
            <a:ext cx="8189913" cy="4143375"/>
          </a:xfrm>
        </p:spPr>
        <p:txBody>
          <a:bodyPr/>
          <a:lstStyle/>
          <a:p>
            <a:endParaRPr lang="cs-CZ" sz="1600" b="1" dirty="0">
              <a:solidFill>
                <a:schemeClr val="tx2"/>
              </a:solidFill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07904" y="2158906"/>
            <a:ext cx="5127471" cy="302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ce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ákn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dlouhéh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ákn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hně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dá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éhán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pln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nutéh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kvě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ečností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20" dirty="0">
                <a:solidFill>
                  <a:schemeClr val="tx2"/>
                </a:solidFill>
                <a:latin typeface="+mn-lt"/>
                <a:cs typeface="Verdana"/>
              </a:rPr>
              <a:t>GR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TEC,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ku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a 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-280" dirty="0">
                <a:solidFill>
                  <a:schemeClr val="tx2"/>
                </a:solidFill>
                <a:latin typeface="+mn-lt"/>
                <a:cs typeface="Verdana"/>
              </a:rPr>
              <a:t>y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s.r.o.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6893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egist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ván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200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9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187575" indent="-181107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187899" algn="l"/>
              </a:tabLst>
            </a:pP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627784" y="1015583"/>
            <a:ext cx="38884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Len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dirty="0">
                <a:solidFill>
                  <a:srgbClr val="2E5395"/>
                </a:solidFill>
                <a:latin typeface="+mn-lt"/>
                <a:cs typeface="Verdana"/>
              </a:rPr>
              <a:t>setý</a:t>
            </a:r>
            <a:r>
              <a:rPr lang="cs-CZ" b="1" spc="5" dirty="0">
                <a:solidFill>
                  <a:srgbClr val="2E5395"/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rgbClr val="2E5395"/>
                </a:solidFill>
                <a:latin typeface="+mn-lt"/>
                <a:cs typeface="Verdana"/>
              </a:rPr>
              <a:t>přadný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cs-CZ" b="1" spc="-40" dirty="0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25" dirty="0">
                <a:solidFill>
                  <a:srgbClr val="2F5495"/>
                </a:solidFill>
                <a:latin typeface="+mn-lt"/>
              </a:rPr>
              <a:t>i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na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–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30" dirty="0">
                <a:solidFill>
                  <a:srgbClr val="2F5495"/>
                </a:solidFill>
                <a:latin typeface="+mn-lt"/>
              </a:rPr>
              <a:t>st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ředně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25" dirty="0">
                <a:solidFill>
                  <a:srgbClr val="2F5495"/>
                </a:solidFill>
                <a:latin typeface="+mn-lt"/>
              </a:rPr>
              <a:t>r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a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ná</a:t>
            </a:r>
            <a:r>
              <a:rPr lang="cs-CZ" b="1" spc="-5" dirty="0">
                <a:solidFill>
                  <a:srgbClr val="2F5495"/>
                </a:solidFill>
                <a:latin typeface="+mn-lt"/>
              </a:rPr>
              <a:t> </a:t>
            </a:r>
            <a:r>
              <a:rPr lang="cs-CZ" b="1" spc="-40" dirty="0">
                <a:solidFill>
                  <a:srgbClr val="2F5495"/>
                </a:solidFill>
                <a:latin typeface="+mn-lt"/>
              </a:rPr>
              <a:t>o</a:t>
            </a:r>
            <a:r>
              <a:rPr lang="cs-CZ" b="1" spc="-35" dirty="0">
                <a:solidFill>
                  <a:srgbClr val="2F5495"/>
                </a:solidFill>
                <a:latin typeface="+mn-lt"/>
              </a:rPr>
              <a:t>drůda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6" y="2163905"/>
            <a:ext cx="3271382" cy="218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6"/>
          <p:cNvSpPr/>
          <p:nvPr/>
        </p:nvSpPr>
        <p:spPr>
          <a:xfrm>
            <a:off x="900745" y="4577656"/>
            <a:ext cx="1930923" cy="1836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9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98091" y="1896797"/>
            <a:ext cx="4743680" cy="4504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ozi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vyzi</a:t>
            </a:r>
            <a:r>
              <a:rPr lang="cs-CZ" sz="1600" spc="25" dirty="0" err="1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-10" dirty="0" err="1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ván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1423035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li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-5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atš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g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etačn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b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je 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k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ojedinělé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236854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setí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uh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na,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li</a:t>
            </a:r>
            <a:r>
              <a:rPr lang="cs-CZ" sz="1600" spc="-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ň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nás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jí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once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če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-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áván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508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ů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 na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ple</a:t>
            </a:r>
            <a:r>
              <a:rPr lang="cs-CZ" sz="1600" spc="-25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30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li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-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výc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skv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nitostí k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u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marR="99949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tli</a:t>
            </a:r>
            <a:r>
              <a:rPr lang="cs-CZ" sz="1600" spc="-2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y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vysok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25" dirty="0">
                <a:solidFill>
                  <a:schemeClr val="tx2"/>
                </a:solidFill>
                <a:latin typeface="+mn-lt"/>
                <a:cs typeface="Verdana"/>
              </a:rPr>
              <a:t>m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ž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st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ř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ě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é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oti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 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éhán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í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vyš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echtěn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á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o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ečností 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Ag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ite</a:t>
            </a:r>
            <a:r>
              <a:rPr lang="cs-CZ" sz="1600" spc="15" dirty="0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 Plant </a:t>
            </a:r>
            <a:r>
              <a:rPr lang="cs-CZ" sz="1600" spc="-60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esea</a:t>
            </a:r>
            <a:r>
              <a:rPr lang="cs-CZ" sz="1600" spc="5" dirty="0" err="1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spc="10" dirty="0" err="1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spc="15" dirty="0" err="1">
                <a:solidFill>
                  <a:schemeClr val="tx2"/>
                </a:solidFill>
                <a:latin typeface="+mn-lt"/>
                <a:cs typeface="Verdana"/>
              </a:rPr>
              <a:t>h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spc="10" dirty="0">
                <a:solidFill>
                  <a:schemeClr val="tx2"/>
                </a:solidFill>
                <a:latin typeface="+mn-lt"/>
                <a:cs typeface="Verdana"/>
              </a:rPr>
              <a:t>s</a:t>
            </a:r>
            <a:r>
              <a:rPr lang="cs-CZ" sz="1600" spc="5" dirty="0">
                <a:solidFill>
                  <a:schemeClr val="tx2"/>
                </a:solidFill>
                <a:latin typeface="+mn-lt"/>
                <a:cs typeface="Verdana"/>
              </a:rPr>
              <a:t>.r.o.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GRAN</a:t>
            </a:r>
            <a:r>
              <a:rPr lang="cs-CZ" sz="1600" b="1" spc="25" dirty="0">
                <a:solidFill>
                  <a:schemeClr val="tx2"/>
                </a:solidFill>
                <a:latin typeface="+mn-lt"/>
                <a:cs typeface="Verdana"/>
              </a:rPr>
              <a:t>D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P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R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X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C</a:t>
            </a:r>
            <a:r>
              <a:rPr lang="cs-CZ" sz="1600" b="1" spc="25" dirty="0">
                <a:solidFill>
                  <a:schemeClr val="tx2"/>
                </a:solidFill>
                <a:latin typeface="+mn-lt"/>
                <a:cs typeface="Verdana"/>
              </a:rPr>
              <a:t>HAGRO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201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4</a:t>
            </a:r>
            <a:endParaRPr lang="cs-CZ" sz="1600" dirty="0">
              <a:solidFill>
                <a:schemeClr val="tx2"/>
              </a:solidFill>
              <a:latin typeface="+mn-lt"/>
              <a:cs typeface="Verdana"/>
            </a:endParaRPr>
          </a:p>
          <a:p>
            <a:pPr marL="368300" indent="-355600">
              <a:lnSpc>
                <a:spcPct val="120000"/>
              </a:lnSpc>
              <a:spcBef>
                <a:spcPts val="0"/>
              </a:spcBef>
              <a:buFont typeface="Verdana"/>
              <a:buChar char="•"/>
              <a:tabLst>
                <a:tab pos="358775" algn="l"/>
              </a:tabLst>
            </a:pP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cena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a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ý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k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as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na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Z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emi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ž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i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v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it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e</a:t>
            </a:r>
            <a:r>
              <a:rPr lang="cs-CZ" sz="1600" b="1" spc="5" dirty="0">
                <a:solidFill>
                  <a:schemeClr val="tx2"/>
                </a:solidFill>
                <a:latin typeface="+mn-lt"/>
                <a:cs typeface="Verdana"/>
              </a:rPr>
              <a:t>l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ce</a:t>
            </a:r>
            <a:r>
              <a:rPr lang="cs-CZ" sz="1600" b="1" spc="10" dirty="0">
                <a:solidFill>
                  <a:schemeClr val="tx2"/>
                </a:solidFill>
                <a:latin typeface="+mn-lt"/>
                <a:cs typeface="Verdana"/>
              </a:rPr>
              <a:t> </a:t>
            </a:r>
            <a:r>
              <a:rPr lang="cs-CZ" sz="1600" b="1" spc="15" dirty="0">
                <a:solidFill>
                  <a:schemeClr val="tx2"/>
                </a:solidFill>
                <a:latin typeface="+mn-lt"/>
                <a:cs typeface="Verdana"/>
              </a:rPr>
              <a:t>201</a:t>
            </a:r>
            <a:r>
              <a:rPr lang="cs-CZ" sz="1600" b="1" spc="20" dirty="0">
                <a:solidFill>
                  <a:schemeClr val="tx2"/>
                </a:solidFill>
                <a:latin typeface="+mn-lt"/>
                <a:cs typeface="Verdana"/>
              </a:rPr>
              <a:t>5</a:t>
            </a:r>
            <a:endParaRPr lang="cs-CZ" sz="1600" spc="8" dirty="0">
              <a:solidFill>
                <a:schemeClr val="tx2"/>
              </a:solidFill>
              <a:latin typeface="+mn-lt"/>
              <a:cs typeface="Verdana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99875" y="978583"/>
            <a:ext cx="35442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ctr">
              <a:spcAft>
                <a:spcPts val="1200"/>
              </a:spcAft>
            </a:pP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K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m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í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n</a:t>
            </a:r>
            <a:r>
              <a:rPr lang="cs-CZ" b="1" spc="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ko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řenný</a:t>
            </a:r>
          </a:p>
          <a:p>
            <a:pPr marR="5080" algn="ctr">
              <a:spcAft>
                <a:spcPts val="1200"/>
              </a:spcAft>
            </a:pPr>
            <a:r>
              <a:rPr lang="cs-CZ" b="1" spc="-35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Apr</a:t>
            </a:r>
            <a:r>
              <a:rPr lang="cs-CZ" b="1" spc="-25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i</a:t>
            </a:r>
            <a:r>
              <a:rPr lang="cs-CZ" b="1" spc="-55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m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–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3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ozi</a:t>
            </a:r>
            <a:r>
              <a:rPr lang="cs-CZ" b="1" spc="-5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m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á</a:t>
            </a:r>
            <a:r>
              <a:rPr lang="cs-CZ" b="1" spc="-2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,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3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st</a:t>
            </a:r>
            <a:r>
              <a:rPr lang="cs-CZ" b="1" spc="-3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ředně</a:t>
            </a:r>
            <a:r>
              <a:rPr lang="cs-CZ" b="1" spc="-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2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r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a</a:t>
            </a:r>
            <a:r>
              <a:rPr lang="cs-CZ" b="1" spc="-3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ná</a:t>
            </a:r>
            <a:r>
              <a:rPr lang="cs-CZ" b="1" spc="-2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 </a:t>
            </a:r>
            <a:r>
              <a:rPr lang="cs-CZ" b="1" spc="-40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o</a:t>
            </a:r>
            <a:r>
              <a:rPr lang="cs-CZ" b="1" spc="-35" dirty="0">
                <a:solidFill>
                  <a:schemeClr val="accent6">
                    <a:lumMod val="50000"/>
                  </a:schemeClr>
                </a:solidFill>
                <a:latin typeface="+mn-lt"/>
                <a:cs typeface="Verdana"/>
              </a:rPr>
              <a:t>drůda</a:t>
            </a:r>
            <a:endParaRPr lang="cs-CZ" b="1" dirty="0">
              <a:solidFill>
                <a:schemeClr val="accent6">
                  <a:lumMod val="50000"/>
                </a:schemeClr>
              </a:solidFill>
              <a:latin typeface="+mn-lt"/>
              <a:cs typeface="Verdan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1732616" cy="173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2427734" cy="164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36" y="5306514"/>
            <a:ext cx="1813955" cy="14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3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EE0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6972</TotalTime>
  <Words>1175</Words>
  <Application>Microsoft Office PowerPoint</Application>
  <PresentationFormat>Předvádění na obrazovce (4:3)</PresentationFormat>
  <Paragraphs>181</Paragraphs>
  <Slides>11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Arcon</vt:lpstr>
      <vt:lpstr>Arial</vt:lpstr>
      <vt:lpstr>Calibri</vt:lpstr>
      <vt:lpstr>Verdana</vt:lpstr>
      <vt:lpstr>Wingdings 3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Jíťa</dc:creator>
  <cp:lastModifiedBy>Čížek Jiří (Agritec)</cp:lastModifiedBy>
  <cp:revision>210</cp:revision>
  <dcterms:created xsi:type="dcterms:W3CDTF">2012-09-26T19:29:36Z</dcterms:created>
  <dcterms:modified xsi:type="dcterms:W3CDTF">2026-04-02T07:21:11Z</dcterms:modified>
</cp:coreProperties>
</file>